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10" r:id="rId3"/>
    <p:sldId id="326" r:id="rId4"/>
    <p:sldId id="325" r:id="rId5"/>
    <p:sldId id="316" r:id="rId6"/>
    <p:sldId id="319" r:id="rId7"/>
    <p:sldId id="317" r:id="rId8"/>
    <p:sldId id="320" r:id="rId9"/>
    <p:sldId id="321" r:id="rId10"/>
    <p:sldId id="327" r:id="rId11"/>
    <p:sldId id="340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7" r:id="rId20"/>
    <p:sldId id="338" r:id="rId21"/>
    <p:sldId id="33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6A67"/>
    <a:srgbClr val="AD8714"/>
    <a:srgbClr val="823A2D"/>
    <a:srgbClr val="2F8F8B"/>
    <a:srgbClr val="B7402A"/>
    <a:srgbClr val="FAFBFD"/>
    <a:srgbClr val="333333"/>
    <a:srgbClr val="FFFFFF"/>
    <a:srgbClr val="9D0A10"/>
    <a:srgbClr val="57C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06" autoAdjust="0"/>
    <p:restoredTop sz="74774" autoAdjust="0"/>
  </p:normalViewPr>
  <p:slideViewPr>
    <p:cSldViewPr snapToGrid="0">
      <p:cViewPr varScale="1">
        <p:scale>
          <a:sx n="86" d="100"/>
          <a:sy n="86" d="100"/>
        </p:scale>
        <p:origin x="8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22107-7189-41C0-BA64-8D977098AE70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49B68-E4D1-4617-905D-5A6442796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759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回顾一下上节课的</a:t>
            </a:r>
            <a:r>
              <a:rPr lang="zh-CN" altLang="en-US" dirty="0" smtClean="0"/>
              <a:t>内容</a:t>
            </a:r>
            <a:r>
              <a:rPr lang="en-US" altLang="zh-CN" dirty="0" smtClean="0"/>
              <a:t>: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第一节课讲完了</a:t>
            </a:r>
            <a:r>
              <a:rPr lang="en-US" altLang="zh-CN" dirty="0" smtClean="0"/>
              <a:t>Qualtrics</a:t>
            </a:r>
            <a:r>
              <a:rPr lang="zh-CN" altLang="en-US" dirty="0" smtClean="0"/>
              <a:t>的操作方法，并对一些高阶的内容进行了补充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第二节课我们初步介绍了</a:t>
            </a:r>
            <a:r>
              <a:rPr lang="en-US" altLang="zh-CN" dirty="0" err="1" smtClean="0"/>
              <a:t>inquisit</a:t>
            </a:r>
            <a:r>
              <a:rPr lang="zh-CN" altLang="en-US" dirty="0" smtClean="0"/>
              <a:t>的特征、软件界面，安装与激活，</a:t>
            </a:r>
            <a:r>
              <a:rPr lang="en-US" altLang="zh-CN" dirty="0" smtClean="0"/>
              <a:t>Inquisit </a:t>
            </a:r>
            <a:r>
              <a:rPr lang="zh-CN" altLang="en-US" dirty="0" smtClean="0"/>
              <a:t>语法结构与设计逻辑， 并给大家介绍了一个最简单的</a:t>
            </a:r>
            <a:r>
              <a:rPr lang="en-US" altLang="zh-CN" dirty="0" smtClean="0"/>
              <a:t>Inquisit </a:t>
            </a:r>
            <a:r>
              <a:rPr lang="zh-CN" altLang="en-US" dirty="0" smtClean="0"/>
              <a:t>程序：奇偶判断任务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今天我们首先复习一下上节课的内容，之后我们再深入的学习如何编制一个完整的 </a:t>
            </a:r>
            <a:r>
              <a:rPr lang="en-US" altLang="zh-CN" dirty="0" smtClean="0"/>
              <a:t>Inquisit </a:t>
            </a:r>
            <a:r>
              <a:rPr lang="zh-CN" altLang="en-US" dirty="0" smtClean="0"/>
              <a:t>程序</a:t>
            </a:r>
            <a:r>
              <a:rPr lang="en-US" altLang="zh-CN" dirty="0" smtClean="0"/>
              <a:t>—</a:t>
            </a:r>
            <a:r>
              <a:rPr lang="zh-CN" altLang="en-US" dirty="0" smtClean="0"/>
              <a:t>以 颜色语义 </a:t>
            </a:r>
            <a:r>
              <a:rPr lang="en-US" altLang="zh-CN" dirty="0" err="1" smtClean="0"/>
              <a:t>stroop</a:t>
            </a:r>
            <a:r>
              <a:rPr lang="en-US" altLang="zh-CN" dirty="0" smtClean="0"/>
              <a:t> </a:t>
            </a:r>
            <a:r>
              <a:rPr lang="zh-CN" altLang="en-US" dirty="0" smtClean="0"/>
              <a:t>效应为例。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4451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CCB2-DED0-4EEA-BF40-6DDAD1430FC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228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911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7028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5119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4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9101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6409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249B68-E4D1-4617-905D-5A64427968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7182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CCB2-DED0-4EEA-BF40-6DDAD1430FC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100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847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032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669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61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31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33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876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19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545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443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457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2BA9-EB70-46E5-97BF-07B7E0B388C9}" type="datetimeFigureOut">
              <a:rPr lang="zh-CN" altLang="en-US" smtClean="0"/>
              <a:t>2017/12/13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50E85-63CA-474F-8325-4F1F7A047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026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52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17" t="30457" r="38537" b="28925"/>
          <a:stretch/>
        </p:blipFill>
        <p:spPr>
          <a:xfrm>
            <a:off x="6044" y="1570893"/>
            <a:ext cx="3352800" cy="33528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358844" y="1570893"/>
            <a:ext cx="8833156" cy="3352800"/>
          </a:xfrm>
          <a:prstGeom prst="rect">
            <a:avLst/>
          </a:prstGeom>
          <a:solidFill>
            <a:srgbClr val="04254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835733" y="2028616"/>
            <a:ext cx="81111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solidFill>
                  <a:schemeClr val="bg1"/>
                </a:solidFill>
              </a:rPr>
              <a:t>基于互联网技术的</a:t>
            </a:r>
            <a:endParaRPr lang="en-US" altLang="zh-CN" sz="6000" b="1" dirty="0" smtClean="0">
              <a:solidFill>
                <a:schemeClr val="bg1"/>
              </a:solidFill>
            </a:endParaRPr>
          </a:p>
          <a:p>
            <a:r>
              <a:rPr lang="zh-CN" altLang="en-US" sz="6000" b="1" dirty="0" smtClean="0">
                <a:solidFill>
                  <a:schemeClr val="bg1"/>
                </a:solidFill>
              </a:rPr>
              <a:t>心理学实验编程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 smtClean="0">
                <a:solidFill>
                  <a:schemeClr val="bg1"/>
                </a:solidFill>
              </a:rPr>
              <a:t>Web-Based Psychological Experimental Programming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03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2128" y="933526"/>
            <a:ext cx="10787743" cy="523309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43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Stroop </a:t>
            </a:r>
            <a:r>
              <a:rPr lang="zh-CN" altLang="en-US" sz="43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效应编程原理</a:t>
            </a:r>
            <a:endParaRPr lang="en-US" altLang="zh-CN" sz="4300" b="1" dirty="0" smtClean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编程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原理：传统的颜色</a:t>
            </a:r>
            <a:r>
              <a:rPr lang="en-US" altLang="zh-CN" sz="20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Stroop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效应是指当字意与字的现实颜色属性发生冲突的时候，被试做出判断的反应时会更长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endParaRPr lang="en-US" altLang="zh-CN" sz="2000" b="1" dirty="0" smtClean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任务描述：屏幕中央出现颜色字，要求被试判断颜色字的字意和显示颜色是否一致，如果是一致的按“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F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”键，如果是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不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一致的则按“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J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”键。要求被试判断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18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次，一致的和不一致的随机呈现。</a:t>
            </a:r>
            <a:endParaRPr lang="en-US" altLang="zh-CN" sz="2000" b="1" dirty="0" smtClean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实验程序刻画：首先呈现指导语，如果被试看完指导语之后按任意键开始实验任务；然后，呈现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18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个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，每个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中随机呈现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颜色自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，被试看到颜色字之后进行按键反应，当前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结束并进入下一个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，直至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18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个</a:t>
            </a:r>
            <a:r>
              <a:rPr lang="en-US" altLang="zh-CN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sz="20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全部呈现。</a:t>
            </a:r>
            <a:endParaRPr lang="en-US" altLang="zh-CN" sz="2000" b="1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b="1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234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2128" y="933526"/>
            <a:ext cx="10787743" cy="5233097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43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Stroop </a:t>
            </a:r>
            <a:r>
              <a:rPr lang="zh-CN" altLang="en-US" sz="43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效应编程原理</a:t>
            </a:r>
            <a:endParaRPr lang="en-US" altLang="zh-CN" sz="4300" b="1" dirty="0" smtClean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程序思路：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我们呈现“红”，“黄”，“绿”三个颜色字；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(item)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在呈现的时候，对每个字进行三种颜色测呈现，这样以来就有九种组合，“红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红”，“黄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黄”，“绿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绿”，“红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黄”，“红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绿”，“黄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红”，“黄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绿”，“绿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红”，“绿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黄”；（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text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）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分为两种类型的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，颜色与字意相同的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，颜色与字意不同的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(trial)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BLOCK 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随机调用两种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(block)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EXPT </a:t>
            </a:r>
            <a:r>
              <a:rPr lang="zh-CN" altLang="en-US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调用 </a:t>
            </a:r>
            <a:r>
              <a:rPr lang="en-US" altLang="zh-CN" b="1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BLOCK.(expt)</a:t>
            </a:r>
          </a:p>
          <a:p>
            <a:pPr marL="0" indent="0">
              <a:lnSpc>
                <a:spcPct val="150000"/>
              </a:lnSpc>
              <a:buNone/>
            </a:pPr>
            <a:endParaRPr lang="zh-CN" altLang="en-US" b="1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115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0142" y="1948288"/>
            <a:ext cx="10515600" cy="435133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学霸们，让我们荡起双桨！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&lt;item colorwords&gt;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/1 = "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红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"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/2 = "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黄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"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/3 = "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绿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"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&lt;/item&gt;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主体程序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r>
              <a:rPr lang="en-US" altLang="zh-CN" sz="5400" dirty="0">
                <a:latin typeface="方正姚体" panose="02010601030101010101" pitchFamily="2" charset="-122"/>
                <a:ea typeface="方正姚体" panose="02010601030101010101" pitchFamily="2" charset="-122"/>
              </a:rPr>
              <a:t>item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04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974771" cy="4351338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颜色一致的刺激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&lt;text redsame&gt;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/items = colorwords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/select = 1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/fontstyle = ("Arial",60ptc)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/txbgcolor = (transparent)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/txcolor = (255, 0, 0)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&lt;/text&gt;</a:t>
            </a:r>
          </a:p>
          <a:p>
            <a:pPr marL="0" indent="0">
              <a:buNone/>
            </a:pP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12971" y="1825625"/>
            <a:ext cx="49747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颜色不一致的刺激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&lt;text redwithyellow&gt;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/items = colorwords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/select = 1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/fontstyle = ("Arial",60ptc)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/txbgcolor = (transparent)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/txcolor = (255, 255, 0)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&lt;/text&gt;</a:t>
            </a: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45970" y="1825625"/>
            <a:ext cx="1426029" cy="10808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 smtClean="0">
                <a:solidFill>
                  <a:srgbClr val="FF0000"/>
                </a:solidFill>
              </a:rPr>
              <a:t>红</a:t>
            </a:r>
            <a:endParaRPr lang="zh-CN" altLang="en-US" sz="6000" b="1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8948052" y="1836507"/>
            <a:ext cx="1382491" cy="106997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solidFill>
                  <a:srgbClr val="FFFF00"/>
                </a:solidFill>
              </a:rPr>
              <a:t>红</a:t>
            </a: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主体程序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~text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81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4286" y="1825625"/>
            <a:ext cx="4974771" cy="4351338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颜色一致的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&lt;trial redsame&gt;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/pretrialpause = 500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/validresponse = ("F","J")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/correctresponse = ("F")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stimulusframes=[1=redsame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]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&lt;/trial&gt;</a:t>
            </a: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998029" y="1825625"/>
            <a:ext cx="59544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颜色不一致的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&lt;trial redwithyellow&gt;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/pretrialpause = 500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/validresponse = ("F","J")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/correctresponse = ("J")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stimulusframes=[1= redwithyellow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]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&lt;/trial&gt;</a:t>
            </a:r>
            <a:endParaRPr lang="en-US" altLang="zh-CN" b="1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主体程序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~trial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46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4286" y="1825625"/>
            <a:ext cx="10918371" cy="435133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Block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一个就够了和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expt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200" dirty="0">
                <a:latin typeface="仿宋" panose="02010609060101010101" pitchFamily="49" charset="-122"/>
                <a:ea typeface="仿宋" panose="02010609060101010101" pitchFamily="49" charset="-122"/>
              </a:rPr>
              <a:t>&lt;block colorjudgeblk&gt;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200" dirty="0">
                <a:latin typeface="仿宋" panose="02010609060101010101" pitchFamily="49" charset="-122"/>
                <a:ea typeface="仿宋" panose="02010609060101010101" pitchFamily="49" charset="-122"/>
              </a:rPr>
              <a:t>	/screencolor = (0,0,0)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200" dirty="0">
                <a:latin typeface="仿宋" panose="02010609060101010101" pitchFamily="49" charset="-122"/>
                <a:ea typeface="仿宋" panose="02010609060101010101" pitchFamily="49" charset="-122"/>
              </a:rPr>
              <a:t>	/blockfeedback = (meanlatency,correct)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200" dirty="0">
                <a:latin typeface="仿宋" panose="02010609060101010101" pitchFamily="49" charset="-122"/>
                <a:ea typeface="仿宋" panose="02010609060101010101" pitchFamily="49" charset="-122"/>
              </a:rPr>
              <a:t>	/trials = [1-18 = noreplacenorepeat(redsame, yellowsame, greensame, redwithyellow, redwithgreen, yellowwithred, yellowwithgreen, greenwithred, greenwithyellow)]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200" dirty="0">
                <a:latin typeface="仿宋" panose="02010609060101010101" pitchFamily="49" charset="-122"/>
                <a:ea typeface="仿宋" panose="02010609060101010101" pitchFamily="49" charset="-122"/>
              </a:rPr>
              <a:t>&lt;/block</a:t>
            </a:r>
            <a:r>
              <a:rPr lang="en-US" altLang="zh-CN" sz="22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&gt;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altLang="zh-CN" sz="22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altLang="zh-CN" sz="22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主体程序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~block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22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注视点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在呈现真正的刺激之前，我们一般要呈现一个注视点，让被试先集中注意力在注视点上，然后再呈现刺激，那么意味着在一个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中要呈现两种刺激，先呈现注视点，再呈现真正的刺激。那么，我们要做如下改动：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&lt;text fixation&gt;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/items = 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“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+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”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/fontstyle = ("Arial", 80ptc)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/txbgcolor = (transparent)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/txcolor = (255,255,255)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&lt;/text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&gt;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971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注视点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在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中也要做一步改变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&lt;trial redsame&gt;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/pretrialpause = 500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/validresponse = ("F","J")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/correctresponse = ("F")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stimulustimes</a:t>
            </a:r>
            <a:r>
              <a:rPr lang="en-US" altLang="zh-CN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=[</a:t>
            </a:r>
            <a:r>
              <a:rPr lang="en-US" altLang="zh-CN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1=fixation</a:t>
            </a:r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；</a:t>
            </a:r>
            <a:r>
              <a:rPr lang="en-US" altLang="zh-CN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500=redsame</a:t>
            </a:r>
            <a:r>
              <a:rPr lang="en-US" altLang="zh-CN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]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&lt;/trial&gt;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902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注视点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注视点呈现的事件是固定的，那么我们是否可以设置成显示事件随机呢？在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400ms-500ms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之间。这个时候就需要函数的帮忙了。需要用到两大神器，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values, expressions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（有点儿复杂哦）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182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对不对</a:t>
            </a:r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给句话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 被试在每个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里做了反应，但并不知道是否正确作答了，这个时候就需要给被试一个反馈，告诉他作对了没有！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&lt;text correctmsg&gt;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/items = correctmsg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/select = 1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/fontstyle = ("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楷体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", 60ptc, false, false, false, false, 5, 1)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/txcolor = (255,255,255)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/txbgcolor = (0, 0, 0)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&lt;/text&gt;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332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  <a:latin typeface="+mn-ea"/>
                <a:ea typeface="+mn-ea"/>
              </a:rPr>
              <a:t>上节回顾：</a:t>
            </a:r>
            <a:endParaRPr lang="zh-CN" altLang="en-US" sz="5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755894" y="1940312"/>
            <a:ext cx="6680212" cy="4221347"/>
            <a:chOff x="1306551" y="267623"/>
            <a:chExt cx="9642087" cy="6093010"/>
          </a:xfrm>
        </p:grpSpPr>
        <p:sp>
          <p:nvSpPr>
            <p:cNvPr id="5" name="圆角矩形 4"/>
            <p:cNvSpPr/>
            <p:nvPr/>
          </p:nvSpPr>
          <p:spPr>
            <a:xfrm>
              <a:off x="7056863" y="3902924"/>
              <a:ext cx="3891775" cy="1828800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/>
                <a:t>基于互联网</a:t>
              </a:r>
              <a:endParaRPr lang="en-US" altLang="zh-CN" sz="2800" b="1" dirty="0"/>
            </a:p>
            <a:p>
              <a:pPr algn="ctr">
                <a:lnSpc>
                  <a:spcPct val="150000"/>
                </a:lnSpc>
              </a:pPr>
              <a:r>
                <a:rPr lang="zh-CN" altLang="en-US" sz="2800" b="1" dirty="0"/>
                <a:t>实验数据收集</a:t>
              </a: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306551" y="3902924"/>
              <a:ext cx="3891775" cy="182880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/>
                <a:t>基于互联网</a:t>
              </a:r>
              <a:endParaRPr lang="en-US" altLang="zh-CN" sz="2800" b="1" dirty="0"/>
            </a:p>
            <a:p>
              <a:pPr algn="ctr">
                <a:lnSpc>
                  <a:spcPct val="150000"/>
                </a:lnSpc>
              </a:pPr>
              <a:r>
                <a:rPr lang="zh-CN" altLang="en-US" sz="2800" b="1" dirty="0"/>
                <a:t>调查</a:t>
              </a:r>
              <a:r>
                <a:rPr lang="zh-CN" altLang="en-US" sz="2800" b="1" dirty="0" smtClean="0"/>
                <a:t>数据</a:t>
              </a:r>
              <a:r>
                <a:rPr lang="zh-CN" altLang="en-US" sz="2800" b="1" dirty="0"/>
                <a:t>收集</a:t>
              </a:r>
            </a:p>
          </p:txBody>
        </p:sp>
        <p:sp>
          <p:nvSpPr>
            <p:cNvPr id="8" name="下箭头 7"/>
            <p:cNvSpPr/>
            <p:nvPr/>
          </p:nvSpPr>
          <p:spPr>
            <a:xfrm>
              <a:off x="2699197" y="2500985"/>
              <a:ext cx="1077951" cy="1427356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下箭头 8"/>
            <p:cNvSpPr/>
            <p:nvPr/>
          </p:nvSpPr>
          <p:spPr>
            <a:xfrm>
              <a:off x="8478042" y="2486719"/>
              <a:ext cx="1077951" cy="1427356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2977376" y="2100143"/>
              <a:ext cx="6300439" cy="8251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基于互联网的心理学实验编程</a:t>
              </a:r>
              <a:endParaRPr lang="zh-CN" altLang="en-US" sz="2400" dirty="0"/>
            </a:p>
          </p:txBody>
        </p:sp>
        <p:sp>
          <p:nvSpPr>
            <p:cNvPr id="10" name="右箭头 9"/>
            <p:cNvSpPr/>
            <p:nvPr/>
          </p:nvSpPr>
          <p:spPr>
            <a:xfrm>
              <a:off x="5198326" y="4348972"/>
              <a:ext cx="1858537" cy="256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右箭头 10"/>
            <p:cNvSpPr/>
            <p:nvPr/>
          </p:nvSpPr>
          <p:spPr>
            <a:xfrm rot="10800000">
              <a:off x="5198325" y="5159294"/>
              <a:ext cx="1858537" cy="256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162890" y="5837413"/>
              <a:ext cx="16289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rgbClr val="FFC000"/>
                  </a:solidFill>
                </a:rPr>
                <a:t>Qualtrics</a:t>
              </a:r>
              <a:endParaRPr lang="zh-CN" altLang="en-US" sz="2800" b="1" dirty="0">
                <a:solidFill>
                  <a:srgbClr val="FFC000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538474" y="5837413"/>
              <a:ext cx="22525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rgbClr val="FFC000"/>
                  </a:solidFill>
                </a:rPr>
                <a:t>Inquisit Web</a:t>
              </a:r>
              <a:endParaRPr lang="zh-CN" altLang="en-US" sz="2800" b="1" dirty="0">
                <a:solidFill>
                  <a:srgbClr val="FFC000"/>
                </a:solidFill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4408445" y="267623"/>
              <a:ext cx="3438295" cy="1271239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b="1" dirty="0" smtClean="0"/>
                <a:t>互联网基础</a:t>
              </a:r>
              <a:endParaRPr lang="zh-CN" altLang="en-US" sz="3200" b="1" dirty="0"/>
            </a:p>
          </p:txBody>
        </p:sp>
        <p:sp>
          <p:nvSpPr>
            <p:cNvPr id="15" name="右箭头 14"/>
            <p:cNvSpPr/>
            <p:nvPr/>
          </p:nvSpPr>
          <p:spPr>
            <a:xfrm rot="16200000">
              <a:off x="5851599" y="1630859"/>
              <a:ext cx="551986" cy="390293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274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对不对</a:t>
            </a:r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给句话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 被试在每个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trial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里做了反应，但并不知道是否正确作答了，这个时候就需要给被试一个反馈，告诉他作对了没有！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&lt;trial </a:t>
            </a:r>
            <a:r>
              <a:rPr lang="en-US" altLang="zh-CN" dirty="0" err="1">
                <a:latin typeface="仿宋" panose="02010609060101010101" pitchFamily="49" charset="-122"/>
                <a:ea typeface="仿宋" panose="02010609060101010101" pitchFamily="49" charset="-122"/>
              </a:rPr>
              <a:t>redsamet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&gt;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/pretrialpause = 500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</a:t>
            </a:r>
            <a:r>
              <a:rPr lang="en-US" altLang="zh-CN" dirty="0" err="1">
                <a:latin typeface="仿宋" panose="02010609060101010101" pitchFamily="49" charset="-122"/>
                <a:ea typeface="仿宋" panose="02010609060101010101" pitchFamily="49" charset="-122"/>
              </a:rPr>
              <a:t>correctmessage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 = (correctmsg,500)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</a:t>
            </a:r>
            <a:r>
              <a:rPr lang="en-US" altLang="zh-CN" dirty="0" err="1">
                <a:latin typeface="仿宋" panose="02010609060101010101" pitchFamily="49" charset="-122"/>
                <a:ea typeface="仿宋" panose="02010609060101010101" pitchFamily="49" charset="-122"/>
              </a:rPr>
              <a:t>errormessage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 = (errormsg,500)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/validresponse = ("F","J")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/correctresponse = ("F")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	/stimulustimes = [1=fixation;200=redsame]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&lt;/trial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&gt;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220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指导语</a:t>
            </a:r>
            <a:r>
              <a:rPr lang="zh-CN" altLang="en-US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要漂亮</a:t>
            </a:r>
            <a:r>
              <a:rPr lang="en-US" altLang="zh-CN" sz="5400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~</a:t>
            </a:r>
            <a:endParaRPr lang="zh-CN" altLang="en-US" sz="5400" dirty="0">
              <a:latin typeface="Times New Roman" panose="02020603050405020304" pitchFamily="18" charset="0"/>
              <a:ea typeface="方正姚体" panose="02010601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指导语的几种编制方法：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采用默认的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&lt;instruct&gt;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&lt;/instruct&gt;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标识符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采用我们之前使用的自定义工具（提示：多个刺激同时呈现，每个刺激单独定义）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采用图片指导语（先制作图片，然后生成一个单独的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Block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）</a:t>
            </a:r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514350" indent="-514350" algn="just">
              <a:lnSpc>
                <a:spcPct val="150000"/>
              </a:lnSpc>
              <a:buAutoNum type="arabicPeriod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采用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网页型指导语 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有余力的同学可以搞一下</a:t>
            </a:r>
            <a:r>
              <a:rPr lang="en-US" altLang="zh-CN" dirty="0" smtClean="0">
                <a:latin typeface="仿宋" panose="02010609060101010101" pitchFamily="49" charset="-122"/>
                <a:ea typeface="仿宋" panose="02010609060101010101" pitchFamily="49" charset="-122"/>
              </a:rPr>
              <a:t>)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612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5182746" y="357987"/>
            <a:ext cx="1826502" cy="1826502"/>
            <a:chOff x="8952820" y="2731768"/>
            <a:chExt cx="1816563" cy="1816563"/>
          </a:xfrm>
        </p:grpSpPr>
        <p:sp>
          <p:nvSpPr>
            <p:cNvPr id="11" name="椭圆 10"/>
            <p:cNvSpPr/>
            <p:nvPr/>
          </p:nvSpPr>
          <p:spPr>
            <a:xfrm>
              <a:off x="8952820" y="2731768"/>
              <a:ext cx="1816563" cy="1816563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9091" y="3388285"/>
              <a:ext cx="1544019" cy="503527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782682" y="2184489"/>
            <a:ext cx="3809056" cy="36831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>
                <a:solidFill>
                  <a:schemeClr val="bg1"/>
                </a:solidFill>
              </a:rPr>
              <a:t>Inquisit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简介</a:t>
            </a:r>
            <a:endParaRPr lang="en-US" altLang="zh-CN" sz="24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>
                <a:solidFill>
                  <a:schemeClr val="bg1"/>
                </a:solidFill>
              </a:rPr>
              <a:t>Inquisit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特点与优势 </a:t>
            </a:r>
            <a:endParaRPr lang="en-US" altLang="zh-CN" sz="24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>
                <a:solidFill>
                  <a:schemeClr val="bg1"/>
                </a:solidFill>
              </a:rPr>
              <a:t>Inquisit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安装与激活</a:t>
            </a:r>
            <a:endParaRPr lang="en-US" altLang="zh-CN" sz="24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>
                <a:solidFill>
                  <a:schemeClr val="bg1"/>
                </a:solidFill>
              </a:rPr>
              <a:t>Inquisit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界面与菜单结构</a:t>
            </a:r>
            <a:endParaRPr lang="en-US" altLang="zh-CN" sz="24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 smtClean="0">
                <a:solidFill>
                  <a:schemeClr val="bg1"/>
                </a:solidFill>
              </a:rPr>
              <a:t>Inquisit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的使用技巧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09248" y="2184489"/>
            <a:ext cx="4573688" cy="1696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 smtClean="0">
                <a:solidFill>
                  <a:srgbClr val="FF0000"/>
                </a:solidFill>
              </a:rPr>
              <a:t>Inquisit 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语言的设计逻辑 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 smtClean="0">
                <a:solidFill>
                  <a:srgbClr val="FF0000"/>
                </a:solidFill>
              </a:rPr>
              <a:t>Inquisit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语言的语法结构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8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58184" y="1402597"/>
            <a:ext cx="3475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Web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技巧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769434" y="2196790"/>
            <a:ext cx="725070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代码提示功能（</a:t>
            </a:r>
            <a:r>
              <a:rPr lang="en-US" altLang="zh-CN" sz="2800" b="1" dirty="0">
                <a:solidFill>
                  <a:schemeClr val="bg1"/>
                </a:solidFill>
              </a:rPr>
              <a:t>T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ab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神器）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如何获取帮助（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Help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文档）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快速检查代码错误（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Monkey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程序中途退出（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Ctrl + Q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避免重复创造轮子 （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Millisecond Library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dirty="0" smtClean="0">
                <a:solidFill>
                  <a:schemeClr val="bg1"/>
                </a:solidFill>
              </a:rPr>
              <a:t>代码注释（做一个负责任的程序员）</a:t>
            </a:r>
            <a:endParaRPr lang="en-US" altLang="zh-CN" sz="28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00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47815" y="1402597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Web </a:t>
            </a:r>
            <a:r>
              <a:rPr lang="zh-CN" altLang="en-US" sz="3200" b="1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rPr>
              <a:t>设计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逻辑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矩形 1"/>
          <p:cNvSpPr/>
          <p:nvPr/>
        </p:nvSpPr>
        <p:spPr>
          <a:xfrm>
            <a:off x="925551" y="2564781"/>
            <a:ext cx="10783229" cy="392522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82752" y="2653991"/>
            <a:ext cx="73837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r>
              <a:rPr lang="en-US" altLang="zh-CN" sz="2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(</a:t>
            </a:r>
            <a:r>
              <a:rPr lang="zh-CN" altLang="en-US" sz="2400" b="1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定义</a:t>
            </a:r>
            <a:r>
              <a:rPr lang="zh-CN" altLang="en-US" sz="2400" b="1" dirty="0" smtClean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一系列区块的</a:t>
            </a:r>
            <a:r>
              <a:rPr lang="zh-CN" altLang="en-US" sz="2400" b="1" dirty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呈现顺序与反应逻辑</a:t>
            </a:r>
            <a:r>
              <a:rPr lang="en-US" altLang="zh-CN" sz="2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605775" y="3204866"/>
            <a:ext cx="10103005" cy="3285144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947748" y="3294076"/>
            <a:ext cx="65806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(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定义</a:t>
            </a:r>
            <a:r>
              <a:rPr lang="zh-CN" altLang="en-US" sz="24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一系列试次的呈现顺序与反应逻辑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2274849" y="3755741"/>
            <a:ext cx="9433931" cy="2734269"/>
          </a:xfrm>
          <a:prstGeom prst="roundRect">
            <a:avLst/>
          </a:prstGeom>
          <a:solidFill>
            <a:srgbClr val="306A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2681344" y="3834898"/>
            <a:ext cx="70900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Trial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(</a:t>
            </a:r>
            <a:r>
              <a:rPr lang="zh-CN" altLang="en-US" sz="24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定义一系列刺激对象呈现的时序与反应逻辑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966224" y="4375720"/>
            <a:ext cx="8742556" cy="211429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268641" y="4433720"/>
            <a:ext cx="73019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Stimulus: (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定义</a:t>
            </a:r>
            <a:r>
              <a:rPr lang="zh-CN" altLang="en-US" sz="24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文件格式：大小、位置、颜色等属性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3847171" y="5018049"/>
            <a:ext cx="7861609" cy="14719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4010253" y="5053699"/>
            <a:ext cx="4089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 (</a:t>
            </a:r>
            <a:r>
              <a:rPr lang="zh-CN" altLang="en-US" sz="24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  <a:sym typeface="Wingdings" panose="05000000000000000000" pitchFamily="2" charset="2"/>
              </a:rPr>
              <a:t>定义文件列表与索引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88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47815" y="142244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</a:t>
            </a: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Web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设计逻辑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211410"/>
              </p:ext>
            </p:extLst>
          </p:nvPr>
        </p:nvGraphicFramePr>
        <p:xfrm>
          <a:off x="729343" y="2606109"/>
          <a:ext cx="10940142" cy="382158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3449157264"/>
                    </a:ext>
                  </a:extLst>
                </a:gridCol>
                <a:gridCol w="6085114">
                  <a:extLst>
                    <a:ext uri="{9D8B030D-6E8A-4147-A177-3AD203B41FA5}">
                      <a16:colId xmlns:a16="http://schemas.microsoft.com/office/drawing/2014/main" val="142451382"/>
                    </a:ext>
                  </a:extLst>
                </a:gridCol>
                <a:gridCol w="3483428">
                  <a:extLst>
                    <a:ext uri="{9D8B030D-6E8A-4147-A177-3AD203B41FA5}">
                      <a16:colId xmlns:a16="http://schemas.microsoft.com/office/drawing/2014/main" val="2421671950"/>
                    </a:ext>
                  </a:extLst>
                </a:gridCol>
              </a:tblGrid>
              <a:tr h="32214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 smtClean="0">
                          <a:solidFill>
                            <a:schemeClr val="bg1"/>
                          </a:solidFill>
                        </a:rPr>
                        <a:t>模块</a:t>
                      </a:r>
                      <a:endParaRPr lang="zh-CN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 smtClean="0">
                          <a:solidFill>
                            <a:schemeClr val="bg1"/>
                          </a:solidFill>
                        </a:rPr>
                        <a:t>功能</a:t>
                      </a:r>
                      <a:endParaRPr lang="zh-CN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 smtClean="0">
                          <a:solidFill>
                            <a:schemeClr val="bg1"/>
                          </a:solidFill>
                        </a:rPr>
                        <a:t>语言</a:t>
                      </a:r>
                      <a:endParaRPr lang="zh-CN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3250611"/>
                  </a:ext>
                </a:extLst>
              </a:tr>
              <a:tr h="6306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Experiment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定义一个实验对象，并在该实验中调用需要运行的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Block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&lt;expt&gt; 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属性加入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Block &lt;/expt&gt;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1732"/>
                  </a:ext>
                </a:extLst>
              </a:tr>
              <a:tr h="6306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Block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定义一个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Block</a:t>
                      </a:r>
                      <a:r>
                        <a:rPr lang="zh-CN" altLang="en-US" sz="1400" b="1" baseline="0" dirty="0" smtClean="0">
                          <a:solidFill>
                            <a:schemeClr val="bg1"/>
                          </a:solidFill>
                        </a:rPr>
                        <a:t>，设置</a:t>
                      </a:r>
                      <a:r>
                        <a:rPr lang="en-US" altLang="zh-CN" sz="1400" b="1" baseline="0" dirty="0" smtClean="0">
                          <a:solidFill>
                            <a:schemeClr val="bg1"/>
                          </a:solidFill>
                        </a:rPr>
                        <a:t>Block</a:t>
                      </a:r>
                      <a:r>
                        <a:rPr lang="zh-CN" altLang="en-US" sz="1400" b="1" baseline="0" dirty="0" smtClean="0">
                          <a:solidFill>
                            <a:schemeClr val="bg1"/>
                          </a:solidFill>
                        </a:rPr>
                        <a:t>属性（如屏幕背景颜色，</a:t>
                      </a:r>
                      <a:r>
                        <a:rPr lang="en-US" altLang="zh-CN" sz="1400" b="1" baseline="0" dirty="0" smtClean="0">
                          <a:solidFill>
                            <a:schemeClr val="bg1"/>
                          </a:solidFill>
                        </a:rPr>
                        <a:t>Block</a:t>
                      </a:r>
                      <a:r>
                        <a:rPr lang="zh-CN" altLang="en-US" sz="1400" b="1" baseline="0" dirty="0" smtClean="0">
                          <a:solidFill>
                            <a:schemeClr val="bg1"/>
                          </a:solidFill>
                        </a:rPr>
                        <a:t>完成后呈现的汇总反馈信息等），关键是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调用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Trials</a:t>
                      </a:r>
                      <a:endParaRPr lang="zh-CN" altLang="en-US" sz="14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&lt;block&gt; 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属性加入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trials &lt;/block&gt;</a:t>
                      </a:r>
                      <a:endParaRPr lang="zh-CN" altLang="en-US" sz="14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8403342"/>
                  </a:ext>
                </a:extLst>
              </a:tr>
              <a:tr h="6306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Trial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定义一个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Trial, 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设置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Trial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属性（如刺激呈现前的延迟时间，有效的按键和正确的反应键，刺激呈现的顺序和位置等），关键是调用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Stimulus.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&lt;trial&gt; 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属性加入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text &lt;/trial&gt;</a:t>
                      </a:r>
                      <a:endParaRPr lang="zh-CN" altLang="en-US" sz="14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262290"/>
                  </a:ext>
                </a:extLst>
              </a:tr>
              <a:tr h="6306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Stimulus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定义一个刺激，可以是文本刺激，图片刺激，也可以是声音刺激或视频刺激，设置刺激呈现的格式，位置等属性，关键是设置或调用内容条目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&lt;text&gt; 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属性加入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items &lt;/text&gt;</a:t>
                      </a:r>
                      <a:endParaRPr lang="zh-CN" altLang="en-US" sz="14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4792557"/>
                  </a:ext>
                </a:extLst>
              </a:tr>
              <a:tr h="6306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Item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定义一个内容列表，共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Stimulus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调用和设定格式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&lt;item&gt;</a:t>
                      </a: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</a:rPr>
                        <a:t>加入内容列表</a:t>
                      </a:r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</a:rPr>
                        <a:t>&lt;/item&gt;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1350512"/>
                  </a:ext>
                </a:extLst>
              </a:tr>
            </a:tbl>
          </a:graphicData>
        </a:graphic>
      </p:graphicFrame>
      <p:sp>
        <p:nvSpPr>
          <p:cNvPr id="2" name="下箭头 1"/>
          <p:cNvSpPr/>
          <p:nvPr/>
        </p:nvSpPr>
        <p:spPr>
          <a:xfrm>
            <a:off x="278780" y="2606109"/>
            <a:ext cx="294014" cy="382158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 rot="16200000">
            <a:off x="10046184" y="4385959"/>
            <a:ext cx="3821588" cy="26188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69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86064" y="1402597"/>
            <a:ext cx="7019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Web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语法结构 </a:t>
            </a: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与</a:t>
            </a: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HTML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比较</a:t>
            </a: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)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-1" y="2773069"/>
            <a:ext cx="6096000" cy="33600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	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&lt;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对象类别 对象名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	/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属性名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 = 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属性值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	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/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属性名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 = 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属性值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	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	/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N = 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属性值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&lt;/</a:t>
            </a:r>
            <a:r>
              <a:rPr lang="zh-CN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对象类别</a:t>
            </a:r>
            <a:r>
              <a:rPr lang="en-US" altLang="zh-CN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&gt;</a:t>
            </a:r>
          </a:p>
        </p:txBody>
      </p:sp>
      <p:sp>
        <p:nvSpPr>
          <p:cNvPr id="5" name="矩形 4"/>
          <p:cNvSpPr/>
          <p:nvPr/>
        </p:nvSpPr>
        <p:spPr>
          <a:xfrm>
            <a:off x="6452834" y="2761918"/>
            <a:ext cx="50217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&lt;text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oddnumbertxt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items 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oddnumber</a:t>
            </a:r>
            <a:endParaRPr lang="en-US" altLang="zh-C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fontstyle 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("Arial",40ptc)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txbgcolor 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(0,0,0)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C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txcolor 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(255,255,255)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&lt;/text&gt;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4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25307" y="1402597"/>
            <a:ext cx="6348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Web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实例：奇偶判断任务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602166" y="2653988"/>
            <a:ext cx="1110661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</a:rPr>
              <a:t>任务描述：屏幕中央出现</a:t>
            </a:r>
            <a:r>
              <a:rPr lang="en-US" altLang="zh-CN" sz="2400" dirty="0">
                <a:solidFill>
                  <a:schemeClr val="bg1"/>
                </a:solidFill>
              </a:rPr>
              <a:t>1-8</a:t>
            </a:r>
            <a:r>
              <a:rPr lang="zh-CN" altLang="en-US" sz="2400" dirty="0">
                <a:solidFill>
                  <a:schemeClr val="bg1"/>
                </a:solidFill>
              </a:rPr>
              <a:t>之间的某个数字，要求被试判断是奇数还是偶数，如果是奇数则按“</a:t>
            </a:r>
            <a:r>
              <a:rPr lang="en-US" altLang="zh-CN" sz="2400" dirty="0">
                <a:solidFill>
                  <a:schemeClr val="bg1"/>
                </a:solidFill>
              </a:rPr>
              <a:t>F”</a:t>
            </a:r>
            <a:r>
              <a:rPr lang="zh-CN" altLang="en-US" sz="2400" dirty="0">
                <a:solidFill>
                  <a:schemeClr val="bg1"/>
                </a:solidFill>
              </a:rPr>
              <a:t>键，如果是偶数则按“</a:t>
            </a:r>
            <a:r>
              <a:rPr lang="en-US" altLang="zh-CN" sz="2400" dirty="0">
                <a:solidFill>
                  <a:schemeClr val="bg1"/>
                </a:solidFill>
              </a:rPr>
              <a:t>J”</a:t>
            </a:r>
            <a:r>
              <a:rPr lang="zh-CN" altLang="en-US" sz="2400" dirty="0">
                <a:solidFill>
                  <a:schemeClr val="bg1"/>
                </a:solidFill>
              </a:rPr>
              <a:t>键。要求被试判断</a:t>
            </a:r>
            <a:r>
              <a:rPr lang="en-US" altLang="zh-CN" sz="2400" dirty="0">
                <a:solidFill>
                  <a:schemeClr val="bg1"/>
                </a:solidFill>
              </a:rPr>
              <a:t>16</a:t>
            </a:r>
            <a:r>
              <a:rPr lang="zh-CN" altLang="en-US" sz="2400" dirty="0">
                <a:solidFill>
                  <a:schemeClr val="bg1"/>
                </a:solidFill>
              </a:rPr>
              <a:t>次，奇数和偶数随机呈现，但均为</a:t>
            </a:r>
            <a:r>
              <a:rPr lang="en-US" altLang="zh-CN" sz="2400" dirty="0">
                <a:solidFill>
                  <a:schemeClr val="bg1"/>
                </a:solidFill>
              </a:rPr>
              <a:t>8</a:t>
            </a:r>
            <a:r>
              <a:rPr lang="zh-CN" altLang="en-US" sz="2400" dirty="0">
                <a:solidFill>
                  <a:schemeClr val="bg1"/>
                </a:solidFill>
              </a:rPr>
              <a:t>次</a:t>
            </a:r>
            <a:r>
              <a:rPr lang="zh-CN" altLang="en-US" sz="2400" dirty="0" smtClean="0">
                <a:solidFill>
                  <a:schemeClr val="bg1"/>
                </a:solidFill>
              </a:rPr>
              <a:t>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400" dirty="0">
              <a:solidFill>
                <a:schemeClr val="bg1"/>
              </a:solidFill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</a:rPr>
              <a:t>实验程序刻画：首先呈现指导语，如果被试看完指导语之后按任意键开始实验任务；然后，呈现</a:t>
            </a:r>
            <a:r>
              <a:rPr lang="en-US" altLang="zh-CN" sz="2400" dirty="0">
                <a:solidFill>
                  <a:schemeClr val="bg1"/>
                </a:solidFill>
              </a:rPr>
              <a:t>16</a:t>
            </a:r>
            <a:r>
              <a:rPr lang="zh-CN" altLang="en-US" sz="2400" dirty="0">
                <a:solidFill>
                  <a:schemeClr val="bg1"/>
                </a:solidFill>
              </a:rPr>
              <a:t>个</a:t>
            </a:r>
            <a:r>
              <a:rPr lang="en-US" altLang="zh-CN" sz="2400" dirty="0">
                <a:solidFill>
                  <a:schemeClr val="bg1"/>
                </a:solidFill>
              </a:rPr>
              <a:t>trial</a:t>
            </a:r>
            <a:r>
              <a:rPr lang="zh-CN" altLang="en-US" sz="2400" dirty="0">
                <a:solidFill>
                  <a:schemeClr val="bg1"/>
                </a:solidFill>
              </a:rPr>
              <a:t>，每个</a:t>
            </a:r>
            <a:r>
              <a:rPr lang="en-US" altLang="zh-CN" sz="2400" dirty="0">
                <a:solidFill>
                  <a:schemeClr val="bg1"/>
                </a:solidFill>
              </a:rPr>
              <a:t>trial</a:t>
            </a:r>
            <a:r>
              <a:rPr lang="zh-CN" altLang="en-US" sz="2400" dirty="0">
                <a:solidFill>
                  <a:schemeClr val="bg1"/>
                </a:solidFill>
              </a:rPr>
              <a:t>中随机呈现一个数字，被试看到数字之后进行按键反应，当前</a:t>
            </a:r>
            <a:r>
              <a:rPr lang="en-US" altLang="zh-CN" sz="2400" dirty="0">
                <a:solidFill>
                  <a:schemeClr val="bg1"/>
                </a:solidFill>
              </a:rPr>
              <a:t>trial</a:t>
            </a:r>
            <a:r>
              <a:rPr lang="zh-CN" altLang="en-US" sz="2400" dirty="0">
                <a:solidFill>
                  <a:schemeClr val="bg1"/>
                </a:solidFill>
              </a:rPr>
              <a:t>结束并进入下一个</a:t>
            </a:r>
            <a:r>
              <a:rPr lang="en-US" altLang="zh-CN" sz="2400" dirty="0">
                <a:solidFill>
                  <a:schemeClr val="bg1"/>
                </a:solidFill>
              </a:rPr>
              <a:t>trial</a:t>
            </a:r>
            <a:r>
              <a:rPr lang="zh-CN" altLang="en-US" sz="2400" dirty="0">
                <a:solidFill>
                  <a:schemeClr val="bg1"/>
                </a:solidFill>
              </a:rPr>
              <a:t>，直至</a:t>
            </a:r>
            <a:r>
              <a:rPr lang="en-US" altLang="zh-CN" sz="2400" dirty="0">
                <a:solidFill>
                  <a:schemeClr val="bg1"/>
                </a:solidFill>
              </a:rPr>
              <a:t>16</a:t>
            </a:r>
            <a:r>
              <a:rPr lang="zh-CN" altLang="en-US" sz="2400" dirty="0">
                <a:solidFill>
                  <a:schemeClr val="bg1"/>
                </a:solidFill>
              </a:rPr>
              <a:t>个</a:t>
            </a:r>
            <a:r>
              <a:rPr lang="en-US" altLang="zh-CN" sz="2400" dirty="0">
                <a:solidFill>
                  <a:schemeClr val="bg1"/>
                </a:solidFill>
              </a:rPr>
              <a:t>trial</a:t>
            </a:r>
            <a:r>
              <a:rPr lang="zh-CN" altLang="en-US" sz="2400" dirty="0">
                <a:solidFill>
                  <a:schemeClr val="bg1"/>
                </a:solidFill>
              </a:rPr>
              <a:t>全部呈现。</a:t>
            </a:r>
          </a:p>
        </p:txBody>
      </p:sp>
    </p:spTree>
    <p:extLst>
      <p:ext uri="{BB962C8B-B14F-4D97-AF65-F5344CB8AC3E}">
        <p14:creationId xmlns:p14="http://schemas.microsoft.com/office/powerpoint/2010/main" val="271239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477107" y="1"/>
            <a:ext cx="1237786" cy="669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PART 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477107" y="669073"/>
            <a:ext cx="1237786" cy="524107"/>
          </a:xfrm>
          <a:prstGeom prst="triangle">
            <a:avLst>
              <a:gd name="adj" fmla="val 490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25307" y="1402597"/>
            <a:ext cx="6348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Inquisit Web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实例：奇偶判断任务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219679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V="1">
            <a:off x="1583473" y="3267308"/>
            <a:ext cx="9523142" cy="28658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868651" y="3470484"/>
            <a:ext cx="2732049" cy="1427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204331" y="3986561"/>
            <a:ext cx="2732049" cy="1427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4563171" y="3003693"/>
            <a:ext cx="2732049" cy="1427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4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140373" y="2460406"/>
            <a:ext cx="2732049" cy="1427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8989740" y="3927457"/>
            <a:ext cx="21643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zh-CN" altLang="en-US" sz="40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键</a:t>
            </a:r>
            <a:r>
              <a:rPr lang="en-US" altLang="zh-C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J</a:t>
            </a:r>
            <a:r>
              <a:rPr lang="zh-CN" altLang="en-US" sz="40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键</a:t>
            </a:r>
            <a:endParaRPr lang="zh-CN" altLang="en-US" sz="4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94964" y="4728114"/>
            <a:ext cx="1889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 Trial</a:t>
            </a:r>
            <a:endParaRPr lang="zh-CN" alt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25530" y="535079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随机呈现</a:t>
            </a:r>
            <a:endParaRPr lang="zh-CN" altLang="en-US" sz="4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39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1330</Words>
  <Application>Microsoft Office PowerPoint</Application>
  <PresentationFormat>宽屏</PresentationFormat>
  <Paragraphs>214</Paragraphs>
  <Slides>21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等线</vt:lpstr>
      <vt:lpstr>等线 Light</vt:lpstr>
      <vt:lpstr>方正姚体</vt:lpstr>
      <vt:lpstr>仿宋</vt:lpstr>
      <vt:lpstr>楷体</vt:lpstr>
      <vt:lpstr>Arial</vt:lpstr>
      <vt:lpstr>Times New Roman</vt:lpstr>
      <vt:lpstr>Wingdings</vt:lpstr>
      <vt:lpstr>Office 主题​​</vt:lpstr>
      <vt:lpstr>PowerPoint 演示文稿</vt:lpstr>
      <vt:lpstr>上节回顾：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主体程序~item</vt:lpstr>
      <vt:lpstr>主体程序~text</vt:lpstr>
      <vt:lpstr>主体程序~trial</vt:lpstr>
      <vt:lpstr>主体程序~block</vt:lpstr>
      <vt:lpstr>注视点~</vt:lpstr>
      <vt:lpstr>注视点~</vt:lpstr>
      <vt:lpstr>注视点~</vt:lpstr>
      <vt:lpstr>对不对给句话~</vt:lpstr>
      <vt:lpstr>对不对给句话~</vt:lpstr>
      <vt:lpstr>指导语要漂亮~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Cong Wei</dc:creator>
  <cp:lastModifiedBy>Cong Wei</cp:lastModifiedBy>
  <cp:revision>71</cp:revision>
  <dcterms:created xsi:type="dcterms:W3CDTF">2017-11-20T01:11:33Z</dcterms:created>
  <dcterms:modified xsi:type="dcterms:W3CDTF">2017-12-13T09:18:22Z</dcterms:modified>
</cp:coreProperties>
</file>

<file path=docProps/thumbnail.jpeg>
</file>